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36"/>
    <p:restoredTop sz="94643"/>
  </p:normalViewPr>
  <p:slideViewPr>
    <p:cSldViewPr snapToGrid="0" snapToObjects="1">
      <p:cViewPr varScale="1">
        <p:scale>
          <a:sx n="67" d="100"/>
          <a:sy n="67" d="100"/>
        </p:scale>
        <p:origin x="200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BB4E22-6AFA-4232-96AA-89867AF2FB7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44BA3E7-EAF0-4A8D-A79C-6440CD71DD17}">
      <dgm:prSet/>
      <dgm:spPr/>
      <dgm:t>
        <a:bodyPr/>
        <a:lstStyle/>
        <a:p>
          <a:r>
            <a:rPr lang="en-US" dirty="0"/>
            <a:t>I am a Math Teacher</a:t>
          </a:r>
        </a:p>
      </dgm:t>
    </dgm:pt>
    <dgm:pt modelId="{B63967DB-8D2E-43D7-A9EC-8B41FCDFD497}" type="parTrans" cxnId="{02118DE1-DDD7-4E58-B08D-99FEB78BAF86}">
      <dgm:prSet/>
      <dgm:spPr/>
      <dgm:t>
        <a:bodyPr/>
        <a:lstStyle/>
        <a:p>
          <a:endParaRPr lang="en-US"/>
        </a:p>
      </dgm:t>
    </dgm:pt>
    <dgm:pt modelId="{EF68ACAA-9D27-4687-AD90-EA36F21D61AE}" type="sibTrans" cxnId="{02118DE1-DDD7-4E58-B08D-99FEB78BAF86}">
      <dgm:prSet/>
      <dgm:spPr/>
      <dgm:t>
        <a:bodyPr/>
        <a:lstStyle/>
        <a:p>
          <a:endParaRPr lang="en-US"/>
        </a:p>
      </dgm:t>
    </dgm:pt>
    <dgm:pt modelId="{739F258B-B128-4099-B92F-518915B02371}">
      <dgm:prSet/>
      <dgm:spPr/>
      <dgm:t>
        <a:bodyPr/>
        <a:lstStyle/>
        <a:p>
          <a:r>
            <a:rPr lang="en-US" dirty="0"/>
            <a:t>Focus for teaching math is equity, in ensuring every student is receiving the best opportunities to succeed </a:t>
          </a:r>
        </a:p>
      </dgm:t>
    </dgm:pt>
    <dgm:pt modelId="{95119D89-4B83-4B4A-999F-E01AFB98410C}" type="parTrans" cxnId="{7D8CF52E-9543-49FA-9646-DCE52E746B60}">
      <dgm:prSet/>
      <dgm:spPr/>
      <dgm:t>
        <a:bodyPr/>
        <a:lstStyle/>
        <a:p>
          <a:endParaRPr lang="en-US"/>
        </a:p>
      </dgm:t>
    </dgm:pt>
    <dgm:pt modelId="{950B5D4A-44FB-438C-8A9A-42D4DEB93EAF}" type="sibTrans" cxnId="{7D8CF52E-9543-49FA-9646-DCE52E746B60}">
      <dgm:prSet/>
      <dgm:spPr/>
      <dgm:t>
        <a:bodyPr/>
        <a:lstStyle/>
        <a:p>
          <a:endParaRPr lang="en-US"/>
        </a:p>
      </dgm:t>
    </dgm:pt>
    <dgm:pt modelId="{E41B0764-2029-42E8-B9ED-E74326A213FA}">
      <dgm:prSet/>
      <dgm:spPr/>
      <dgm:t>
        <a:bodyPr/>
        <a:lstStyle/>
        <a:p>
          <a:r>
            <a:rPr lang="en-US" dirty="0"/>
            <a:t>It is personal for me as I teacher the students in my school who are on the lower end of that educational gap</a:t>
          </a:r>
        </a:p>
      </dgm:t>
    </dgm:pt>
    <dgm:pt modelId="{F8DF6028-7759-4D1E-8CF2-4238B43C7C70}" type="parTrans" cxnId="{6D210883-4655-4579-8C83-B82759C42FA8}">
      <dgm:prSet/>
      <dgm:spPr/>
      <dgm:t>
        <a:bodyPr/>
        <a:lstStyle/>
        <a:p>
          <a:endParaRPr lang="en-US"/>
        </a:p>
      </dgm:t>
    </dgm:pt>
    <dgm:pt modelId="{5EEAC224-23EB-4ED2-9EA5-DA5F7EFBBE9F}" type="sibTrans" cxnId="{6D210883-4655-4579-8C83-B82759C42FA8}">
      <dgm:prSet/>
      <dgm:spPr/>
      <dgm:t>
        <a:bodyPr/>
        <a:lstStyle/>
        <a:p>
          <a:endParaRPr lang="en-US"/>
        </a:p>
      </dgm:t>
    </dgm:pt>
    <dgm:pt modelId="{C995A506-277A-4F9E-A9EE-C09554D38AD7}">
      <dgm:prSet/>
      <dgm:spPr/>
      <dgm:t>
        <a:bodyPr/>
        <a:lstStyle/>
        <a:p>
          <a:r>
            <a:rPr lang="en-US" dirty="0"/>
            <a:t>Many are minorities</a:t>
          </a:r>
        </a:p>
      </dgm:t>
    </dgm:pt>
    <dgm:pt modelId="{A1F1958A-740F-47CA-8202-AC13ADC254AB}" type="parTrans" cxnId="{AB2A45C0-96F9-4094-9BC7-54795D85C964}">
      <dgm:prSet/>
      <dgm:spPr/>
      <dgm:t>
        <a:bodyPr/>
        <a:lstStyle/>
        <a:p>
          <a:endParaRPr lang="en-US"/>
        </a:p>
      </dgm:t>
    </dgm:pt>
    <dgm:pt modelId="{D52B4F5F-9C62-4A18-8056-CB51374C420F}" type="sibTrans" cxnId="{AB2A45C0-96F9-4094-9BC7-54795D85C964}">
      <dgm:prSet/>
      <dgm:spPr/>
      <dgm:t>
        <a:bodyPr/>
        <a:lstStyle/>
        <a:p>
          <a:endParaRPr lang="en-US"/>
        </a:p>
      </dgm:t>
    </dgm:pt>
    <dgm:pt modelId="{FAEA124B-2659-CC43-BD04-1504788AB1A0}" type="pres">
      <dgm:prSet presAssocID="{FABB4E22-6AFA-4232-96AA-89867AF2FB76}" presName="linear" presStyleCnt="0">
        <dgm:presLayoutVars>
          <dgm:animLvl val="lvl"/>
          <dgm:resizeHandles val="exact"/>
        </dgm:presLayoutVars>
      </dgm:prSet>
      <dgm:spPr/>
    </dgm:pt>
    <dgm:pt modelId="{995766A7-07FA-EC4F-AC5F-105A5788A41C}" type="pres">
      <dgm:prSet presAssocID="{744BA3E7-EAF0-4A8D-A79C-6440CD71DD1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8A29D20-0A95-9147-87D9-07EC0766C32A}" type="pres">
      <dgm:prSet presAssocID="{EF68ACAA-9D27-4687-AD90-EA36F21D61AE}" presName="spacer" presStyleCnt="0"/>
      <dgm:spPr/>
    </dgm:pt>
    <dgm:pt modelId="{B69317B3-D3A9-1D4F-8EAB-38E29CBDD783}" type="pres">
      <dgm:prSet presAssocID="{739F258B-B128-4099-B92F-518915B0237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FF9B804-FE6D-C840-9C69-2337FCF6D348}" type="pres">
      <dgm:prSet presAssocID="{950B5D4A-44FB-438C-8A9A-42D4DEB93EAF}" presName="spacer" presStyleCnt="0"/>
      <dgm:spPr/>
    </dgm:pt>
    <dgm:pt modelId="{5ED35CF7-12F2-6B49-B67B-3E0F37D80BB9}" type="pres">
      <dgm:prSet presAssocID="{E41B0764-2029-42E8-B9ED-E74326A213F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C6CF854-BE77-0647-AF5D-8B6E01B00B54}" type="pres">
      <dgm:prSet presAssocID="{5EEAC224-23EB-4ED2-9EA5-DA5F7EFBBE9F}" presName="spacer" presStyleCnt="0"/>
      <dgm:spPr/>
    </dgm:pt>
    <dgm:pt modelId="{BD637673-E614-214D-9DB0-BA9DF3CB3129}" type="pres">
      <dgm:prSet presAssocID="{C995A506-277A-4F9E-A9EE-C09554D38AD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170C600-E1AC-3444-BEF4-BFD3021BE729}" type="presOf" srcId="{739F258B-B128-4099-B92F-518915B02371}" destId="{B69317B3-D3A9-1D4F-8EAB-38E29CBDD783}" srcOrd="0" destOrd="0" presId="urn:microsoft.com/office/officeart/2005/8/layout/vList2"/>
    <dgm:cxn modelId="{7D8CF52E-9543-49FA-9646-DCE52E746B60}" srcId="{FABB4E22-6AFA-4232-96AA-89867AF2FB76}" destId="{739F258B-B128-4099-B92F-518915B02371}" srcOrd="1" destOrd="0" parTransId="{95119D89-4B83-4B4A-999F-E01AFB98410C}" sibTransId="{950B5D4A-44FB-438C-8A9A-42D4DEB93EAF}"/>
    <dgm:cxn modelId="{A4413231-A193-A14B-98B2-1F3AC4DB1A89}" type="presOf" srcId="{FABB4E22-6AFA-4232-96AA-89867AF2FB76}" destId="{FAEA124B-2659-CC43-BD04-1504788AB1A0}" srcOrd="0" destOrd="0" presId="urn:microsoft.com/office/officeart/2005/8/layout/vList2"/>
    <dgm:cxn modelId="{05E1A854-5E60-DE47-B484-4504196E2578}" type="presOf" srcId="{744BA3E7-EAF0-4A8D-A79C-6440CD71DD17}" destId="{995766A7-07FA-EC4F-AC5F-105A5788A41C}" srcOrd="0" destOrd="0" presId="urn:microsoft.com/office/officeart/2005/8/layout/vList2"/>
    <dgm:cxn modelId="{6D210883-4655-4579-8C83-B82759C42FA8}" srcId="{FABB4E22-6AFA-4232-96AA-89867AF2FB76}" destId="{E41B0764-2029-42E8-B9ED-E74326A213FA}" srcOrd="2" destOrd="0" parTransId="{F8DF6028-7759-4D1E-8CF2-4238B43C7C70}" sibTransId="{5EEAC224-23EB-4ED2-9EA5-DA5F7EFBBE9F}"/>
    <dgm:cxn modelId="{12BECD85-324E-744A-BF09-3D2DB5CF3AC7}" type="presOf" srcId="{C995A506-277A-4F9E-A9EE-C09554D38AD7}" destId="{BD637673-E614-214D-9DB0-BA9DF3CB3129}" srcOrd="0" destOrd="0" presId="urn:microsoft.com/office/officeart/2005/8/layout/vList2"/>
    <dgm:cxn modelId="{77740A97-DC5A-2745-B632-2470C55E5687}" type="presOf" srcId="{E41B0764-2029-42E8-B9ED-E74326A213FA}" destId="{5ED35CF7-12F2-6B49-B67B-3E0F37D80BB9}" srcOrd="0" destOrd="0" presId="urn:microsoft.com/office/officeart/2005/8/layout/vList2"/>
    <dgm:cxn modelId="{AB2A45C0-96F9-4094-9BC7-54795D85C964}" srcId="{FABB4E22-6AFA-4232-96AA-89867AF2FB76}" destId="{C995A506-277A-4F9E-A9EE-C09554D38AD7}" srcOrd="3" destOrd="0" parTransId="{A1F1958A-740F-47CA-8202-AC13ADC254AB}" sibTransId="{D52B4F5F-9C62-4A18-8056-CB51374C420F}"/>
    <dgm:cxn modelId="{02118DE1-DDD7-4E58-B08D-99FEB78BAF86}" srcId="{FABB4E22-6AFA-4232-96AA-89867AF2FB76}" destId="{744BA3E7-EAF0-4A8D-A79C-6440CD71DD17}" srcOrd="0" destOrd="0" parTransId="{B63967DB-8D2E-43D7-A9EC-8B41FCDFD497}" sibTransId="{EF68ACAA-9D27-4687-AD90-EA36F21D61AE}"/>
    <dgm:cxn modelId="{08787CDD-989A-8341-8706-FE5AF60102C9}" type="presParOf" srcId="{FAEA124B-2659-CC43-BD04-1504788AB1A0}" destId="{995766A7-07FA-EC4F-AC5F-105A5788A41C}" srcOrd="0" destOrd="0" presId="urn:microsoft.com/office/officeart/2005/8/layout/vList2"/>
    <dgm:cxn modelId="{B92E643C-D3EA-9B4E-B21A-A7A9AA9CD26E}" type="presParOf" srcId="{FAEA124B-2659-CC43-BD04-1504788AB1A0}" destId="{98A29D20-0A95-9147-87D9-07EC0766C32A}" srcOrd="1" destOrd="0" presId="urn:microsoft.com/office/officeart/2005/8/layout/vList2"/>
    <dgm:cxn modelId="{A8C70B58-1385-CC44-B444-78EC01910CEE}" type="presParOf" srcId="{FAEA124B-2659-CC43-BD04-1504788AB1A0}" destId="{B69317B3-D3A9-1D4F-8EAB-38E29CBDD783}" srcOrd="2" destOrd="0" presId="urn:microsoft.com/office/officeart/2005/8/layout/vList2"/>
    <dgm:cxn modelId="{AF73AF9D-6B64-C540-BF61-EB4BE2E404EE}" type="presParOf" srcId="{FAEA124B-2659-CC43-BD04-1504788AB1A0}" destId="{FFF9B804-FE6D-C840-9C69-2337FCF6D348}" srcOrd="3" destOrd="0" presId="urn:microsoft.com/office/officeart/2005/8/layout/vList2"/>
    <dgm:cxn modelId="{77D90C60-E2E7-DD4D-A3E3-3BF1BBF67F78}" type="presParOf" srcId="{FAEA124B-2659-CC43-BD04-1504788AB1A0}" destId="{5ED35CF7-12F2-6B49-B67B-3E0F37D80BB9}" srcOrd="4" destOrd="0" presId="urn:microsoft.com/office/officeart/2005/8/layout/vList2"/>
    <dgm:cxn modelId="{781777F6-9BAA-8144-A7C4-0319A1A818F5}" type="presParOf" srcId="{FAEA124B-2659-CC43-BD04-1504788AB1A0}" destId="{6C6CF854-BE77-0647-AF5D-8B6E01B00B54}" srcOrd="5" destOrd="0" presId="urn:microsoft.com/office/officeart/2005/8/layout/vList2"/>
    <dgm:cxn modelId="{25154705-189B-6E47-9EBE-BEB2BCAF3CA5}" type="presParOf" srcId="{FAEA124B-2659-CC43-BD04-1504788AB1A0}" destId="{BD637673-E614-214D-9DB0-BA9DF3CB312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14EC68-EAEA-472E-BF33-3ADD7B3CE04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923630B-A8A3-4D43-A3A3-01DFFC47725F}">
      <dgm:prSet/>
      <dgm:spPr/>
      <dgm:t>
        <a:bodyPr/>
        <a:lstStyle/>
        <a:p>
          <a:r>
            <a:rPr lang="en-US"/>
            <a:t>Focus on variables that student’s have control over:</a:t>
          </a:r>
        </a:p>
      </dgm:t>
    </dgm:pt>
    <dgm:pt modelId="{697EA2F8-055F-41A8-91BD-4801C2C7550E}" type="parTrans" cxnId="{F48E1ADE-AC4D-4B51-BD28-F84AF9AA03E2}">
      <dgm:prSet/>
      <dgm:spPr/>
      <dgm:t>
        <a:bodyPr/>
        <a:lstStyle/>
        <a:p>
          <a:endParaRPr lang="en-US"/>
        </a:p>
      </dgm:t>
    </dgm:pt>
    <dgm:pt modelId="{5D5BDCE7-DC86-426B-AF73-FD56E7C00B56}" type="sibTrans" cxnId="{F48E1ADE-AC4D-4B51-BD28-F84AF9AA03E2}">
      <dgm:prSet/>
      <dgm:spPr/>
      <dgm:t>
        <a:bodyPr/>
        <a:lstStyle/>
        <a:p>
          <a:endParaRPr lang="en-US"/>
        </a:p>
      </dgm:t>
    </dgm:pt>
    <dgm:pt modelId="{F0A01DFA-BD21-4FD1-8B75-9A70AF2F6BBA}">
      <dgm:prSet/>
      <dgm:spPr/>
      <dgm:t>
        <a:bodyPr/>
        <a:lstStyle/>
        <a:p>
          <a:r>
            <a:rPr lang="en-US"/>
            <a:t>math scores (G3 is the final grade)</a:t>
          </a:r>
        </a:p>
      </dgm:t>
    </dgm:pt>
    <dgm:pt modelId="{9DB29089-C5DD-4A6C-86B1-6EC03A9F98AE}" type="parTrans" cxnId="{84F654CF-2644-4A8F-A85A-A0686FA187CC}">
      <dgm:prSet/>
      <dgm:spPr/>
      <dgm:t>
        <a:bodyPr/>
        <a:lstStyle/>
        <a:p>
          <a:endParaRPr lang="en-US"/>
        </a:p>
      </dgm:t>
    </dgm:pt>
    <dgm:pt modelId="{E308A084-C344-40A2-AED2-A9349D9C4D8C}" type="sibTrans" cxnId="{84F654CF-2644-4A8F-A85A-A0686FA187CC}">
      <dgm:prSet/>
      <dgm:spPr/>
      <dgm:t>
        <a:bodyPr/>
        <a:lstStyle/>
        <a:p>
          <a:endParaRPr lang="en-US"/>
        </a:p>
      </dgm:t>
    </dgm:pt>
    <dgm:pt modelId="{5C9E1339-0F01-406F-BC54-F3B22DCC195D}">
      <dgm:prSet/>
      <dgm:spPr/>
      <dgm:t>
        <a:bodyPr/>
        <a:lstStyle/>
        <a:p>
          <a:r>
            <a:rPr lang="en-US"/>
            <a:t>weekly study time</a:t>
          </a:r>
        </a:p>
      </dgm:t>
    </dgm:pt>
    <dgm:pt modelId="{0FCC7750-EA35-43A8-8D53-16AA8B22EACA}" type="parTrans" cxnId="{D891FA1E-5232-4F6C-8368-73C3CC2285BC}">
      <dgm:prSet/>
      <dgm:spPr/>
      <dgm:t>
        <a:bodyPr/>
        <a:lstStyle/>
        <a:p>
          <a:endParaRPr lang="en-US"/>
        </a:p>
      </dgm:t>
    </dgm:pt>
    <dgm:pt modelId="{C1C2A6A1-D378-415E-8BDF-C61BE98AE4AE}" type="sibTrans" cxnId="{D891FA1E-5232-4F6C-8368-73C3CC2285BC}">
      <dgm:prSet/>
      <dgm:spPr/>
      <dgm:t>
        <a:bodyPr/>
        <a:lstStyle/>
        <a:p>
          <a:endParaRPr lang="en-US"/>
        </a:p>
      </dgm:t>
    </dgm:pt>
    <dgm:pt modelId="{81A127C6-B315-4237-859C-7E9ED3803ECF}">
      <dgm:prSet/>
      <dgm:spPr/>
      <dgm:t>
        <a:bodyPr/>
        <a:lstStyle/>
        <a:p>
          <a:r>
            <a:rPr lang="en-US"/>
            <a:t>extra-curricular activities</a:t>
          </a:r>
        </a:p>
      </dgm:t>
    </dgm:pt>
    <dgm:pt modelId="{E9E7DCCC-E543-480E-B825-91A9E5D974B9}" type="parTrans" cxnId="{28583829-803E-4C17-B41A-7F63362386C6}">
      <dgm:prSet/>
      <dgm:spPr/>
      <dgm:t>
        <a:bodyPr/>
        <a:lstStyle/>
        <a:p>
          <a:endParaRPr lang="en-US"/>
        </a:p>
      </dgm:t>
    </dgm:pt>
    <dgm:pt modelId="{2517D011-AB0E-4A8F-B1EA-FBDE47791EB1}" type="sibTrans" cxnId="{28583829-803E-4C17-B41A-7F63362386C6}">
      <dgm:prSet/>
      <dgm:spPr/>
      <dgm:t>
        <a:bodyPr/>
        <a:lstStyle/>
        <a:p>
          <a:endParaRPr lang="en-US"/>
        </a:p>
      </dgm:t>
    </dgm:pt>
    <dgm:pt modelId="{9269AE99-2631-4066-B415-B3DA78DC30F0}">
      <dgm:prSet/>
      <dgm:spPr/>
      <dgm:t>
        <a:bodyPr/>
        <a:lstStyle/>
        <a:p>
          <a:r>
            <a:rPr lang="en-US"/>
            <a:t>in a romantic relationship</a:t>
          </a:r>
        </a:p>
      </dgm:t>
    </dgm:pt>
    <dgm:pt modelId="{8B610396-EFDA-4F09-B33A-F03E43CE0E63}" type="parTrans" cxnId="{6ECADD5B-8EE8-4991-8AB4-520E23120537}">
      <dgm:prSet/>
      <dgm:spPr/>
      <dgm:t>
        <a:bodyPr/>
        <a:lstStyle/>
        <a:p>
          <a:endParaRPr lang="en-US"/>
        </a:p>
      </dgm:t>
    </dgm:pt>
    <dgm:pt modelId="{E9A85231-1CD7-47D4-8C9A-82427D9665EE}" type="sibTrans" cxnId="{6ECADD5B-8EE8-4991-8AB4-520E23120537}">
      <dgm:prSet/>
      <dgm:spPr/>
      <dgm:t>
        <a:bodyPr/>
        <a:lstStyle/>
        <a:p>
          <a:endParaRPr lang="en-US"/>
        </a:p>
      </dgm:t>
    </dgm:pt>
    <dgm:pt modelId="{7F5B4628-0494-4547-8CFD-00A888D9B813}">
      <dgm:prSet/>
      <dgm:spPr/>
      <dgm:t>
        <a:bodyPr/>
        <a:lstStyle/>
        <a:p>
          <a:r>
            <a:rPr lang="en-US" dirty="0"/>
            <a:t>free time after school</a:t>
          </a:r>
        </a:p>
      </dgm:t>
    </dgm:pt>
    <dgm:pt modelId="{85C468CA-B86C-45AE-AABA-B5AA1116A2B8}" type="parTrans" cxnId="{CFAE022F-5348-4553-B33A-AFA7CD16FD2E}">
      <dgm:prSet/>
      <dgm:spPr/>
      <dgm:t>
        <a:bodyPr/>
        <a:lstStyle/>
        <a:p>
          <a:endParaRPr lang="en-US"/>
        </a:p>
      </dgm:t>
    </dgm:pt>
    <dgm:pt modelId="{85148E5D-3F86-46D4-BCBB-9F5F7439BA5D}" type="sibTrans" cxnId="{CFAE022F-5348-4553-B33A-AFA7CD16FD2E}">
      <dgm:prSet/>
      <dgm:spPr/>
      <dgm:t>
        <a:bodyPr/>
        <a:lstStyle/>
        <a:p>
          <a:endParaRPr lang="en-US"/>
        </a:p>
      </dgm:t>
    </dgm:pt>
    <dgm:pt modelId="{F9FB6F24-1626-4F4E-96B7-E92B620CF523}">
      <dgm:prSet/>
      <dgm:spPr/>
      <dgm:t>
        <a:bodyPr/>
        <a:lstStyle/>
        <a:p>
          <a:r>
            <a:rPr lang="en-US" dirty="0"/>
            <a:t>going out with friends</a:t>
          </a:r>
        </a:p>
      </dgm:t>
    </dgm:pt>
    <dgm:pt modelId="{76EBE22C-8B3C-4501-925D-8DA67581797A}" type="parTrans" cxnId="{7483D6FB-593B-408E-8904-C386CC694CD5}">
      <dgm:prSet/>
      <dgm:spPr/>
      <dgm:t>
        <a:bodyPr/>
        <a:lstStyle/>
        <a:p>
          <a:endParaRPr lang="en-US"/>
        </a:p>
      </dgm:t>
    </dgm:pt>
    <dgm:pt modelId="{2F1B483E-EB41-4EC0-A611-6EECC4CBD12E}" type="sibTrans" cxnId="{7483D6FB-593B-408E-8904-C386CC694CD5}">
      <dgm:prSet/>
      <dgm:spPr/>
      <dgm:t>
        <a:bodyPr/>
        <a:lstStyle/>
        <a:p>
          <a:endParaRPr lang="en-US"/>
        </a:p>
      </dgm:t>
    </dgm:pt>
    <dgm:pt modelId="{342678FA-91C9-4A1F-AFCE-D2A113190961}">
      <dgm:prSet/>
      <dgm:spPr/>
      <dgm:t>
        <a:bodyPr/>
        <a:lstStyle/>
        <a:p>
          <a:r>
            <a:rPr lang="en-US"/>
            <a:t>Absences</a:t>
          </a:r>
        </a:p>
      </dgm:t>
    </dgm:pt>
    <dgm:pt modelId="{3C27C20E-F36C-4BAA-9BEB-3EFF4065B676}" type="parTrans" cxnId="{8ACAE73E-B443-417F-81D7-F8529ED6C5E4}">
      <dgm:prSet/>
      <dgm:spPr/>
      <dgm:t>
        <a:bodyPr/>
        <a:lstStyle/>
        <a:p>
          <a:endParaRPr lang="en-US"/>
        </a:p>
      </dgm:t>
    </dgm:pt>
    <dgm:pt modelId="{30992AE1-EE87-45E8-AD55-47F8C0615F82}" type="sibTrans" cxnId="{8ACAE73E-B443-417F-81D7-F8529ED6C5E4}">
      <dgm:prSet/>
      <dgm:spPr/>
      <dgm:t>
        <a:bodyPr/>
        <a:lstStyle/>
        <a:p>
          <a:endParaRPr lang="en-US"/>
        </a:p>
      </dgm:t>
    </dgm:pt>
    <dgm:pt modelId="{A9A17666-A8D6-4E94-BF19-7EE6F5C34A13}">
      <dgm:prSet/>
      <dgm:spPr/>
      <dgm:t>
        <a:bodyPr/>
        <a:lstStyle/>
        <a:p>
          <a:r>
            <a:rPr lang="en-US"/>
            <a:t>Going to compare and look correlation between math scores and the secondary characteristics and measurables of students</a:t>
          </a:r>
        </a:p>
      </dgm:t>
    </dgm:pt>
    <dgm:pt modelId="{913102CB-1ABC-47C1-9D53-28C77E59A567}" type="parTrans" cxnId="{BA14B4E1-42F1-4B11-A54D-4E3461FF1373}">
      <dgm:prSet/>
      <dgm:spPr/>
      <dgm:t>
        <a:bodyPr/>
        <a:lstStyle/>
        <a:p>
          <a:endParaRPr lang="en-US"/>
        </a:p>
      </dgm:t>
    </dgm:pt>
    <dgm:pt modelId="{5F3B23D5-2218-45B2-9799-B3E58C1F139F}" type="sibTrans" cxnId="{BA14B4E1-42F1-4B11-A54D-4E3461FF1373}">
      <dgm:prSet/>
      <dgm:spPr/>
      <dgm:t>
        <a:bodyPr/>
        <a:lstStyle/>
        <a:p>
          <a:endParaRPr lang="en-US"/>
        </a:p>
      </dgm:t>
    </dgm:pt>
    <dgm:pt modelId="{D7B35A02-DA09-4624-B6D4-1AFC8BE24310}">
      <dgm:prSet/>
      <dgm:spPr/>
      <dgm:t>
        <a:bodyPr/>
        <a:lstStyle/>
        <a:p>
          <a:r>
            <a:rPr lang="en-US"/>
            <a:t>Metric used is called Pearson Correlation</a:t>
          </a:r>
        </a:p>
      </dgm:t>
    </dgm:pt>
    <dgm:pt modelId="{067DC2F9-C1B7-4B1D-AF51-71AA8B83E688}" type="parTrans" cxnId="{A94D8A05-946A-4694-A7D9-88FEF0FE6B96}">
      <dgm:prSet/>
      <dgm:spPr/>
      <dgm:t>
        <a:bodyPr/>
        <a:lstStyle/>
        <a:p>
          <a:endParaRPr lang="en-US"/>
        </a:p>
      </dgm:t>
    </dgm:pt>
    <dgm:pt modelId="{A9B88BCF-16EE-483D-9669-1F22B0565728}" type="sibTrans" cxnId="{A94D8A05-946A-4694-A7D9-88FEF0FE6B96}">
      <dgm:prSet/>
      <dgm:spPr/>
      <dgm:t>
        <a:bodyPr/>
        <a:lstStyle/>
        <a:p>
          <a:endParaRPr lang="en-US"/>
        </a:p>
      </dgm:t>
    </dgm:pt>
    <dgm:pt modelId="{19FB9976-8035-4B86-BDA1-1BCF8A8011B6}">
      <dgm:prSet/>
      <dgm:spPr/>
      <dgm:t>
        <a:bodyPr/>
        <a:lstStyle/>
        <a:p>
          <a:r>
            <a:rPr lang="en-US"/>
            <a:t>Visualization type: Correlation heat map</a:t>
          </a:r>
        </a:p>
      </dgm:t>
    </dgm:pt>
    <dgm:pt modelId="{04320A7F-C397-46A8-A9CD-6497B35478BE}" type="parTrans" cxnId="{59EED6F2-089A-4564-B63D-F70BAB849314}">
      <dgm:prSet/>
      <dgm:spPr/>
      <dgm:t>
        <a:bodyPr/>
        <a:lstStyle/>
        <a:p>
          <a:endParaRPr lang="en-US"/>
        </a:p>
      </dgm:t>
    </dgm:pt>
    <dgm:pt modelId="{43E2BC65-AC0C-440B-80E2-584695F1D083}" type="sibTrans" cxnId="{59EED6F2-089A-4564-B63D-F70BAB849314}">
      <dgm:prSet/>
      <dgm:spPr/>
      <dgm:t>
        <a:bodyPr/>
        <a:lstStyle/>
        <a:p>
          <a:endParaRPr lang="en-US"/>
        </a:p>
      </dgm:t>
    </dgm:pt>
    <dgm:pt modelId="{A208B302-A304-0D46-B384-04F8CF6A0E12}" type="pres">
      <dgm:prSet presAssocID="{9714EC68-EAEA-472E-BF33-3ADD7B3CE044}" presName="linear" presStyleCnt="0">
        <dgm:presLayoutVars>
          <dgm:animLvl val="lvl"/>
          <dgm:resizeHandles val="exact"/>
        </dgm:presLayoutVars>
      </dgm:prSet>
      <dgm:spPr/>
    </dgm:pt>
    <dgm:pt modelId="{4E4B3520-16C4-2D41-9BED-0C3A169D781A}" type="pres">
      <dgm:prSet presAssocID="{F923630B-A8A3-4D43-A3A3-01DFFC47725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89A1FFD-BBDB-4B41-A205-8B2F825E0131}" type="pres">
      <dgm:prSet presAssocID="{F923630B-A8A3-4D43-A3A3-01DFFC47725F}" presName="childText" presStyleLbl="revTx" presStyleIdx="0" presStyleCnt="1">
        <dgm:presLayoutVars>
          <dgm:bulletEnabled val="1"/>
        </dgm:presLayoutVars>
      </dgm:prSet>
      <dgm:spPr/>
    </dgm:pt>
    <dgm:pt modelId="{DF890F7A-868A-F640-A622-A08DBEF8B77A}" type="pres">
      <dgm:prSet presAssocID="{A9A17666-A8D6-4E94-BF19-7EE6F5C34A1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BFB0D83-3B80-D842-A733-8F61AEDD6923}" type="pres">
      <dgm:prSet presAssocID="{5F3B23D5-2218-45B2-9799-B3E58C1F139F}" presName="spacer" presStyleCnt="0"/>
      <dgm:spPr/>
    </dgm:pt>
    <dgm:pt modelId="{98D4F278-87FD-5349-BDAA-A39085D4ECB4}" type="pres">
      <dgm:prSet presAssocID="{D7B35A02-DA09-4624-B6D4-1AFC8BE2431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0F958AA-54B6-EC40-AF85-C50FEED15D7C}" type="pres">
      <dgm:prSet presAssocID="{A9B88BCF-16EE-483D-9669-1F22B0565728}" presName="spacer" presStyleCnt="0"/>
      <dgm:spPr/>
    </dgm:pt>
    <dgm:pt modelId="{558B91CE-15DC-0E4F-A6E1-22CC945C3E9E}" type="pres">
      <dgm:prSet presAssocID="{19FB9976-8035-4B86-BDA1-1BCF8A8011B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94D8A05-946A-4694-A7D9-88FEF0FE6B96}" srcId="{9714EC68-EAEA-472E-BF33-3ADD7B3CE044}" destId="{D7B35A02-DA09-4624-B6D4-1AFC8BE24310}" srcOrd="2" destOrd="0" parTransId="{067DC2F9-C1B7-4B1D-AF51-71AA8B83E688}" sibTransId="{A9B88BCF-16EE-483D-9669-1F22B0565728}"/>
    <dgm:cxn modelId="{6D81F50F-8E7F-D544-8126-EF8022F6BEA3}" type="presOf" srcId="{7F5B4628-0494-4547-8CFD-00A888D9B813}" destId="{C89A1FFD-BBDB-4B41-A205-8B2F825E0131}" srcOrd="0" destOrd="4" presId="urn:microsoft.com/office/officeart/2005/8/layout/vList2"/>
    <dgm:cxn modelId="{6DAA4911-20D4-1641-B3CF-CC40153C0C52}" type="presOf" srcId="{A9A17666-A8D6-4E94-BF19-7EE6F5C34A13}" destId="{DF890F7A-868A-F640-A622-A08DBEF8B77A}" srcOrd="0" destOrd="0" presId="urn:microsoft.com/office/officeart/2005/8/layout/vList2"/>
    <dgm:cxn modelId="{D891FA1E-5232-4F6C-8368-73C3CC2285BC}" srcId="{F923630B-A8A3-4D43-A3A3-01DFFC47725F}" destId="{5C9E1339-0F01-406F-BC54-F3B22DCC195D}" srcOrd="1" destOrd="0" parTransId="{0FCC7750-EA35-43A8-8D53-16AA8B22EACA}" sibTransId="{C1C2A6A1-D378-415E-8BDF-C61BE98AE4AE}"/>
    <dgm:cxn modelId="{E1089727-DD1D-0C4C-A86A-B9609236DB01}" type="presOf" srcId="{D7B35A02-DA09-4624-B6D4-1AFC8BE24310}" destId="{98D4F278-87FD-5349-BDAA-A39085D4ECB4}" srcOrd="0" destOrd="0" presId="urn:microsoft.com/office/officeart/2005/8/layout/vList2"/>
    <dgm:cxn modelId="{28583829-803E-4C17-B41A-7F63362386C6}" srcId="{F923630B-A8A3-4D43-A3A3-01DFFC47725F}" destId="{81A127C6-B315-4237-859C-7E9ED3803ECF}" srcOrd="2" destOrd="0" parTransId="{E9E7DCCC-E543-480E-B825-91A9E5D974B9}" sibTransId="{2517D011-AB0E-4A8F-B1EA-FBDE47791EB1}"/>
    <dgm:cxn modelId="{CFAE022F-5348-4553-B33A-AFA7CD16FD2E}" srcId="{F923630B-A8A3-4D43-A3A3-01DFFC47725F}" destId="{7F5B4628-0494-4547-8CFD-00A888D9B813}" srcOrd="4" destOrd="0" parTransId="{85C468CA-B86C-45AE-AABA-B5AA1116A2B8}" sibTransId="{85148E5D-3F86-46D4-BCBB-9F5F7439BA5D}"/>
    <dgm:cxn modelId="{32BD4D31-A79F-E546-912C-7E7ABBE6A6D6}" type="presOf" srcId="{9269AE99-2631-4066-B415-B3DA78DC30F0}" destId="{C89A1FFD-BBDB-4B41-A205-8B2F825E0131}" srcOrd="0" destOrd="3" presId="urn:microsoft.com/office/officeart/2005/8/layout/vList2"/>
    <dgm:cxn modelId="{8ACAE73E-B443-417F-81D7-F8529ED6C5E4}" srcId="{F923630B-A8A3-4D43-A3A3-01DFFC47725F}" destId="{342678FA-91C9-4A1F-AFCE-D2A113190961}" srcOrd="6" destOrd="0" parTransId="{3C27C20E-F36C-4BAA-9BEB-3EFF4065B676}" sibTransId="{30992AE1-EE87-45E8-AD55-47F8C0615F82}"/>
    <dgm:cxn modelId="{6ECADD5B-8EE8-4991-8AB4-520E23120537}" srcId="{F923630B-A8A3-4D43-A3A3-01DFFC47725F}" destId="{9269AE99-2631-4066-B415-B3DA78DC30F0}" srcOrd="3" destOrd="0" parTransId="{8B610396-EFDA-4F09-B33A-F03E43CE0E63}" sibTransId="{E9A85231-1CD7-47D4-8C9A-82427D9665EE}"/>
    <dgm:cxn modelId="{22032C5E-4C95-0443-9259-95975A948926}" type="presOf" srcId="{F923630B-A8A3-4D43-A3A3-01DFFC47725F}" destId="{4E4B3520-16C4-2D41-9BED-0C3A169D781A}" srcOrd="0" destOrd="0" presId="urn:microsoft.com/office/officeart/2005/8/layout/vList2"/>
    <dgm:cxn modelId="{15D22B87-F8DB-6A46-9692-A181F27C5D7A}" type="presOf" srcId="{342678FA-91C9-4A1F-AFCE-D2A113190961}" destId="{C89A1FFD-BBDB-4B41-A205-8B2F825E0131}" srcOrd="0" destOrd="6" presId="urn:microsoft.com/office/officeart/2005/8/layout/vList2"/>
    <dgm:cxn modelId="{F6F38EA0-BCEB-7D44-8527-2EB882523B64}" type="presOf" srcId="{19FB9976-8035-4B86-BDA1-1BCF8A8011B6}" destId="{558B91CE-15DC-0E4F-A6E1-22CC945C3E9E}" srcOrd="0" destOrd="0" presId="urn:microsoft.com/office/officeart/2005/8/layout/vList2"/>
    <dgm:cxn modelId="{5422D2AD-86BA-3B40-9578-41EC7CD5CC69}" type="presOf" srcId="{F9FB6F24-1626-4F4E-96B7-E92B620CF523}" destId="{C89A1FFD-BBDB-4B41-A205-8B2F825E0131}" srcOrd="0" destOrd="5" presId="urn:microsoft.com/office/officeart/2005/8/layout/vList2"/>
    <dgm:cxn modelId="{2A4712B6-8F2B-064D-B3F5-4ECD0AC3FC7A}" type="presOf" srcId="{81A127C6-B315-4237-859C-7E9ED3803ECF}" destId="{C89A1FFD-BBDB-4B41-A205-8B2F825E0131}" srcOrd="0" destOrd="2" presId="urn:microsoft.com/office/officeart/2005/8/layout/vList2"/>
    <dgm:cxn modelId="{84F654CF-2644-4A8F-A85A-A0686FA187CC}" srcId="{F923630B-A8A3-4D43-A3A3-01DFFC47725F}" destId="{F0A01DFA-BD21-4FD1-8B75-9A70AF2F6BBA}" srcOrd="0" destOrd="0" parTransId="{9DB29089-C5DD-4A6C-86B1-6EC03A9F98AE}" sibTransId="{E308A084-C344-40A2-AED2-A9349D9C4D8C}"/>
    <dgm:cxn modelId="{F48E1ADE-AC4D-4B51-BD28-F84AF9AA03E2}" srcId="{9714EC68-EAEA-472E-BF33-3ADD7B3CE044}" destId="{F923630B-A8A3-4D43-A3A3-01DFFC47725F}" srcOrd="0" destOrd="0" parTransId="{697EA2F8-055F-41A8-91BD-4801C2C7550E}" sibTransId="{5D5BDCE7-DC86-426B-AF73-FD56E7C00B56}"/>
    <dgm:cxn modelId="{BA14B4E1-42F1-4B11-A54D-4E3461FF1373}" srcId="{9714EC68-EAEA-472E-BF33-3ADD7B3CE044}" destId="{A9A17666-A8D6-4E94-BF19-7EE6F5C34A13}" srcOrd="1" destOrd="0" parTransId="{913102CB-1ABC-47C1-9D53-28C77E59A567}" sibTransId="{5F3B23D5-2218-45B2-9799-B3E58C1F139F}"/>
    <dgm:cxn modelId="{4C5994E8-8B24-F14C-A064-35218FAC1802}" type="presOf" srcId="{5C9E1339-0F01-406F-BC54-F3B22DCC195D}" destId="{C89A1FFD-BBDB-4B41-A205-8B2F825E0131}" srcOrd="0" destOrd="1" presId="urn:microsoft.com/office/officeart/2005/8/layout/vList2"/>
    <dgm:cxn modelId="{59EED6F2-089A-4564-B63D-F70BAB849314}" srcId="{9714EC68-EAEA-472E-BF33-3ADD7B3CE044}" destId="{19FB9976-8035-4B86-BDA1-1BCF8A8011B6}" srcOrd="3" destOrd="0" parTransId="{04320A7F-C397-46A8-A9CD-6497B35478BE}" sibTransId="{43E2BC65-AC0C-440B-80E2-584695F1D083}"/>
    <dgm:cxn modelId="{D543EDF7-D62E-7A45-8344-4E7E8A19061E}" type="presOf" srcId="{F0A01DFA-BD21-4FD1-8B75-9A70AF2F6BBA}" destId="{C89A1FFD-BBDB-4B41-A205-8B2F825E0131}" srcOrd="0" destOrd="0" presId="urn:microsoft.com/office/officeart/2005/8/layout/vList2"/>
    <dgm:cxn modelId="{7483D6FB-593B-408E-8904-C386CC694CD5}" srcId="{F923630B-A8A3-4D43-A3A3-01DFFC47725F}" destId="{F9FB6F24-1626-4F4E-96B7-E92B620CF523}" srcOrd="5" destOrd="0" parTransId="{76EBE22C-8B3C-4501-925D-8DA67581797A}" sibTransId="{2F1B483E-EB41-4EC0-A611-6EECC4CBD12E}"/>
    <dgm:cxn modelId="{2EB53BFF-5D36-A24F-AB74-903971417BD7}" type="presOf" srcId="{9714EC68-EAEA-472E-BF33-3ADD7B3CE044}" destId="{A208B302-A304-0D46-B384-04F8CF6A0E12}" srcOrd="0" destOrd="0" presId="urn:microsoft.com/office/officeart/2005/8/layout/vList2"/>
    <dgm:cxn modelId="{5AA42BAA-6A36-B34A-A6B5-62868EDFA235}" type="presParOf" srcId="{A208B302-A304-0D46-B384-04F8CF6A0E12}" destId="{4E4B3520-16C4-2D41-9BED-0C3A169D781A}" srcOrd="0" destOrd="0" presId="urn:microsoft.com/office/officeart/2005/8/layout/vList2"/>
    <dgm:cxn modelId="{B063D61A-E589-1640-8AA1-65A6D5B9FE1C}" type="presParOf" srcId="{A208B302-A304-0D46-B384-04F8CF6A0E12}" destId="{C89A1FFD-BBDB-4B41-A205-8B2F825E0131}" srcOrd="1" destOrd="0" presId="urn:microsoft.com/office/officeart/2005/8/layout/vList2"/>
    <dgm:cxn modelId="{87F8AF43-986B-B342-BB6B-CEBF0C687944}" type="presParOf" srcId="{A208B302-A304-0D46-B384-04F8CF6A0E12}" destId="{DF890F7A-868A-F640-A622-A08DBEF8B77A}" srcOrd="2" destOrd="0" presId="urn:microsoft.com/office/officeart/2005/8/layout/vList2"/>
    <dgm:cxn modelId="{5B5368F4-8633-0A45-A636-B4726F9613B6}" type="presParOf" srcId="{A208B302-A304-0D46-B384-04F8CF6A0E12}" destId="{EBFB0D83-3B80-D842-A733-8F61AEDD6923}" srcOrd="3" destOrd="0" presId="urn:microsoft.com/office/officeart/2005/8/layout/vList2"/>
    <dgm:cxn modelId="{4325D9D0-0942-AA4F-90DC-A7CA4CB86EBA}" type="presParOf" srcId="{A208B302-A304-0D46-B384-04F8CF6A0E12}" destId="{98D4F278-87FD-5349-BDAA-A39085D4ECB4}" srcOrd="4" destOrd="0" presId="urn:microsoft.com/office/officeart/2005/8/layout/vList2"/>
    <dgm:cxn modelId="{D69F5037-4338-344F-AB52-4F2D59B18EA1}" type="presParOf" srcId="{A208B302-A304-0D46-B384-04F8CF6A0E12}" destId="{F0F958AA-54B6-EC40-AF85-C50FEED15D7C}" srcOrd="5" destOrd="0" presId="urn:microsoft.com/office/officeart/2005/8/layout/vList2"/>
    <dgm:cxn modelId="{800C003A-9845-B144-AADC-E6C370F8C6AE}" type="presParOf" srcId="{A208B302-A304-0D46-B384-04F8CF6A0E12}" destId="{558B91CE-15DC-0E4F-A6E1-22CC945C3E9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E9CA2F-0BBB-4563-8F7B-D740BB5F26E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906AF19-2C7B-44FF-94BD-5FDD4629C1B7}">
      <dgm:prSet/>
      <dgm:spPr/>
      <dgm:t>
        <a:bodyPr/>
        <a:lstStyle/>
        <a:p>
          <a:r>
            <a:rPr lang="en-US"/>
            <a:t>Small amount of data entries (only 150)</a:t>
          </a:r>
        </a:p>
      </dgm:t>
    </dgm:pt>
    <dgm:pt modelId="{2FAA4123-E9BC-497A-9564-52541A94787D}" type="parTrans" cxnId="{2045A680-8B24-46C9-938A-6D27ABBB8ED7}">
      <dgm:prSet/>
      <dgm:spPr/>
      <dgm:t>
        <a:bodyPr/>
        <a:lstStyle/>
        <a:p>
          <a:endParaRPr lang="en-US"/>
        </a:p>
      </dgm:t>
    </dgm:pt>
    <dgm:pt modelId="{CE20CF5A-9BA3-4D28-B919-12F382ADE3B3}" type="sibTrans" cxnId="{2045A680-8B24-46C9-938A-6D27ABBB8ED7}">
      <dgm:prSet/>
      <dgm:spPr/>
      <dgm:t>
        <a:bodyPr/>
        <a:lstStyle/>
        <a:p>
          <a:endParaRPr lang="en-US"/>
        </a:p>
      </dgm:t>
    </dgm:pt>
    <dgm:pt modelId="{F809BCF6-CDCD-40BA-B439-AEF0BFBDEFE6}">
      <dgm:prSet/>
      <dgm:spPr/>
      <dgm:t>
        <a:bodyPr/>
        <a:lstStyle/>
        <a:p>
          <a:r>
            <a:rPr lang="en-US"/>
            <a:t>Population bias (based on 1 teacher’s data)</a:t>
          </a:r>
        </a:p>
      </dgm:t>
    </dgm:pt>
    <dgm:pt modelId="{23D43640-BA2F-4103-8D00-3A5E5DEB4CB4}" type="parTrans" cxnId="{F3918D53-D710-43B4-8B58-0EA5574A60E1}">
      <dgm:prSet/>
      <dgm:spPr/>
      <dgm:t>
        <a:bodyPr/>
        <a:lstStyle/>
        <a:p>
          <a:endParaRPr lang="en-US"/>
        </a:p>
      </dgm:t>
    </dgm:pt>
    <dgm:pt modelId="{FD63AE8C-F516-4445-92D9-D7D49F38CAB3}" type="sibTrans" cxnId="{F3918D53-D710-43B4-8B58-0EA5574A60E1}">
      <dgm:prSet/>
      <dgm:spPr/>
      <dgm:t>
        <a:bodyPr/>
        <a:lstStyle/>
        <a:p>
          <a:endParaRPr lang="en-US"/>
        </a:p>
      </dgm:t>
    </dgm:pt>
    <dgm:pt modelId="{E285F79B-8C72-4760-A18C-6BD56DC21247}">
      <dgm:prSet/>
      <dgm:spPr/>
      <dgm:t>
        <a:bodyPr/>
        <a:lstStyle/>
        <a:p>
          <a:r>
            <a:rPr lang="en-US"/>
            <a:t>Low correlation scores</a:t>
          </a:r>
        </a:p>
      </dgm:t>
    </dgm:pt>
    <dgm:pt modelId="{AFC0A32A-B2D0-4A9C-A62A-B187105F658E}" type="parTrans" cxnId="{3802976C-7BDD-4243-A53B-B008CEB6F2AF}">
      <dgm:prSet/>
      <dgm:spPr/>
      <dgm:t>
        <a:bodyPr/>
        <a:lstStyle/>
        <a:p>
          <a:endParaRPr lang="en-US"/>
        </a:p>
      </dgm:t>
    </dgm:pt>
    <dgm:pt modelId="{739D5D67-CC4F-497E-9B09-551FFF95FFE3}" type="sibTrans" cxnId="{3802976C-7BDD-4243-A53B-B008CEB6F2AF}">
      <dgm:prSet/>
      <dgm:spPr/>
      <dgm:t>
        <a:bodyPr/>
        <a:lstStyle/>
        <a:p>
          <a:endParaRPr lang="en-US"/>
        </a:p>
      </dgm:t>
    </dgm:pt>
    <dgm:pt modelId="{8D68E852-CF10-4759-8F60-7095535DCA6F}">
      <dgm:prSet/>
      <dgm:spPr/>
      <dgm:t>
        <a:bodyPr/>
        <a:lstStyle/>
        <a:p>
          <a:r>
            <a:rPr lang="en-US"/>
            <a:t>Compare G3 scores to the max correlation in data (0.15) to compare relative correlation strength</a:t>
          </a:r>
        </a:p>
      </dgm:t>
    </dgm:pt>
    <dgm:pt modelId="{92FFD1BF-E0E2-43A7-84EC-7281FD352307}" type="parTrans" cxnId="{44505E7D-98E6-4CCA-A6EA-E1041CEBCB3A}">
      <dgm:prSet/>
      <dgm:spPr/>
      <dgm:t>
        <a:bodyPr/>
        <a:lstStyle/>
        <a:p>
          <a:endParaRPr lang="en-US"/>
        </a:p>
      </dgm:t>
    </dgm:pt>
    <dgm:pt modelId="{408B6C0A-F845-4323-9A9A-3B06BA24E381}" type="sibTrans" cxnId="{44505E7D-98E6-4CCA-A6EA-E1041CEBCB3A}">
      <dgm:prSet/>
      <dgm:spPr/>
      <dgm:t>
        <a:bodyPr/>
        <a:lstStyle/>
        <a:p>
          <a:endParaRPr lang="en-US"/>
        </a:p>
      </dgm:t>
    </dgm:pt>
    <dgm:pt modelId="{23CC4843-BA89-490E-92C4-E61B49AF25BC}">
      <dgm:prSet/>
      <dgm:spPr/>
      <dgm:t>
        <a:bodyPr/>
        <a:lstStyle/>
        <a:p>
          <a:r>
            <a:rPr lang="en-US"/>
            <a:t>Due to small population and data availability</a:t>
          </a:r>
        </a:p>
      </dgm:t>
    </dgm:pt>
    <dgm:pt modelId="{F218F027-1AAF-4666-8088-54B63542F239}" type="parTrans" cxnId="{2F5FAB42-49D5-4A3D-B843-A82DD1B19E9B}">
      <dgm:prSet/>
      <dgm:spPr/>
      <dgm:t>
        <a:bodyPr/>
        <a:lstStyle/>
        <a:p>
          <a:endParaRPr lang="en-US"/>
        </a:p>
      </dgm:t>
    </dgm:pt>
    <dgm:pt modelId="{18989C28-65F9-47A2-AF7B-6C5349E1D159}" type="sibTrans" cxnId="{2F5FAB42-49D5-4A3D-B843-A82DD1B19E9B}">
      <dgm:prSet/>
      <dgm:spPr/>
      <dgm:t>
        <a:bodyPr/>
        <a:lstStyle/>
        <a:p>
          <a:endParaRPr lang="en-US"/>
        </a:p>
      </dgm:t>
    </dgm:pt>
    <dgm:pt modelId="{66B45AED-28ED-6547-A887-634759B1FFD5}" type="pres">
      <dgm:prSet presAssocID="{30E9CA2F-0BBB-4563-8F7B-D740BB5F26E4}" presName="linear" presStyleCnt="0">
        <dgm:presLayoutVars>
          <dgm:animLvl val="lvl"/>
          <dgm:resizeHandles val="exact"/>
        </dgm:presLayoutVars>
      </dgm:prSet>
      <dgm:spPr/>
    </dgm:pt>
    <dgm:pt modelId="{2622A685-4C30-C742-8C20-FFE600828CB7}" type="pres">
      <dgm:prSet presAssocID="{6906AF19-2C7B-44FF-94BD-5FDD4629C1B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7529890-9C62-F045-B9DC-0E14D497FAF2}" type="pres">
      <dgm:prSet presAssocID="{CE20CF5A-9BA3-4D28-B919-12F382ADE3B3}" presName="spacer" presStyleCnt="0"/>
      <dgm:spPr/>
    </dgm:pt>
    <dgm:pt modelId="{67A47C97-DB64-DE42-8729-A346E74E73B2}" type="pres">
      <dgm:prSet presAssocID="{F809BCF6-CDCD-40BA-B439-AEF0BFBDEFE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C96B683-7CCC-DD41-B0FB-701476532470}" type="pres">
      <dgm:prSet presAssocID="{FD63AE8C-F516-4445-92D9-D7D49F38CAB3}" presName="spacer" presStyleCnt="0"/>
      <dgm:spPr/>
    </dgm:pt>
    <dgm:pt modelId="{06B1C477-4054-274E-8D85-1EAA08FA8D83}" type="pres">
      <dgm:prSet presAssocID="{E285F79B-8C72-4760-A18C-6BD56DC2124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E39C9EA-9080-DA42-966A-83CBCCDF35E3}" type="pres">
      <dgm:prSet presAssocID="{E285F79B-8C72-4760-A18C-6BD56DC2124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F5FAB42-49D5-4A3D-B843-A82DD1B19E9B}" srcId="{E285F79B-8C72-4760-A18C-6BD56DC21247}" destId="{23CC4843-BA89-490E-92C4-E61B49AF25BC}" srcOrd="1" destOrd="0" parTransId="{F218F027-1AAF-4666-8088-54B63542F239}" sibTransId="{18989C28-65F9-47A2-AF7B-6C5349E1D159}"/>
    <dgm:cxn modelId="{F3918D53-D710-43B4-8B58-0EA5574A60E1}" srcId="{30E9CA2F-0BBB-4563-8F7B-D740BB5F26E4}" destId="{F809BCF6-CDCD-40BA-B439-AEF0BFBDEFE6}" srcOrd="1" destOrd="0" parTransId="{23D43640-BA2F-4103-8D00-3A5E5DEB4CB4}" sibTransId="{FD63AE8C-F516-4445-92D9-D7D49F38CAB3}"/>
    <dgm:cxn modelId="{C805136A-E5A9-BE4F-9D76-9516E2D490BC}" type="presOf" srcId="{8D68E852-CF10-4759-8F60-7095535DCA6F}" destId="{FE39C9EA-9080-DA42-966A-83CBCCDF35E3}" srcOrd="0" destOrd="0" presId="urn:microsoft.com/office/officeart/2005/8/layout/vList2"/>
    <dgm:cxn modelId="{3802976C-7BDD-4243-A53B-B008CEB6F2AF}" srcId="{30E9CA2F-0BBB-4563-8F7B-D740BB5F26E4}" destId="{E285F79B-8C72-4760-A18C-6BD56DC21247}" srcOrd="2" destOrd="0" parTransId="{AFC0A32A-B2D0-4A9C-A62A-B187105F658E}" sibTransId="{739D5D67-CC4F-497E-9B09-551FFF95FFE3}"/>
    <dgm:cxn modelId="{E5EFE56D-7F9B-D849-A6A0-A1EE0E867F21}" type="presOf" srcId="{E285F79B-8C72-4760-A18C-6BD56DC21247}" destId="{06B1C477-4054-274E-8D85-1EAA08FA8D83}" srcOrd="0" destOrd="0" presId="urn:microsoft.com/office/officeart/2005/8/layout/vList2"/>
    <dgm:cxn modelId="{547E2F76-468C-C149-B107-CC49147CFDEF}" type="presOf" srcId="{23CC4843-BA89-490E-92C4-E61B49AF25BC}" destId="{FE39C9EA-9080-DA42-966A-83CBCCDF35E3}" srcOrd="0" destOrd="1" presId="urn:microsoft.com/office/officeart/2005/8/layout/vList2"/>
    <dgm:cxn modelId="{44505E7D-98E6-4CCA-A6EA-E1041CEBCB3A}" srcId="{E285F79B-8C72-4760-A18C-6BD56DC21247}" destId="{8D68E852-CF10-4759-8F60-7095535DCA6F}" srcOrd="0" destOrd="0" parTransId="{92FFD1BF-E0E2-43A7-84EC-7281FD352307}" sibTransId="{408B6C0A-F845-4323-9A9A-3B06BA24E381}"/>
    <dgm:cxn modelId="{2045A680-8B24-46C9-938A-6D27ABBB8ED7}" srcId="{30E9CA2F-0BBB-4563-8F7B-D740BB5F26E4}" destId="{6906AF19-2C7B-44FF-94BD-5FDD4629C1B7}" srcOrd="0" destOrd="0" parTransId="{2FAA4123-E9BC-497A-9564-52541A94787D}" sibTransId="{CE20CF5A-9BA3-4D28-B919-12F382ADE3B3}"/>
    <dgm:cxn modelId="{C6404D99-2BA0-B445-8A64-A15A8542598E}" type="presOf" srcId="{6906AF19-2C7B-44FF-94BD-5FDD4629C1B7}" destId="{2622A685-4C30-C742-8C20-FFE600828CB7}" srcOrd="0" destOrd="0" presId="urn:microsoft.com/office/officeart/2005/8/layout/vList2"/>
    <dgm:cxn modelId="{8A24B99C-E80E-9C4C-BA78-5D08E99026F6}" type="presOf" srcId="{F809BCF6-CDCD-40BA-B439-AEF0BFBDEFE6}" destId="{67A47C97-DB64-DE42-8729-A346E74E73B2}" srcOrd="0" destOrd="0" presId="urn:microsoft.com/office/officeart/2005/8/layout/vList2"/>
    <dgm:cxn modelId="{DEF85BFF-B8F2-3B4B-8464-B8C548335DC4}" type="presOf" srcId="{30E9CA2F-0BBB-4563-8F7B-D740BB5F26E4}" destId="{66B45AED-28ED-6547-A887-634759B1FFD5}" srcOrd="0" destOrd="0" presId="urn:microsoft.com/office/officeart/2005/8/layout/vList2"/>
    <dgm:cxn modelId="{C88BA896-6C21-8D45-8E3E-F20BF1EF993E}" type="presParOf" srcId="{66B45AED-28ED-6547-A887-634759B1FFD5}" destId="{2622A685-4C30-C742-8C20-FFE600828CB7}" srcOrd="0" destOrd="0" presId="urn:microsoft.com/office/officeart/2005/8/layout/vList2"/>
    <dgm:cxn modelId="{34DED10C-3F75-1941-BE86-AB9375FF1DD3}" type="presParOf" srcId="{66B45AED-28ED-6547-A887-634759B1FFD5}" destId="{57529890-9C62-F045-B9DC-0E14D497FAF2}" srcOrd="1" destOrd="0" presId="urn:microsoft.com/office/officeart/2005/8/layout/vList2"/>
    <dgm:cxn modelId="{C03A1EF7-6A2F-A543-A4CE-00D2C98D7834}" type="presParOf" srcId="{66B45AED-28ED-6547-A887-634759B1FFD5}" destId="{67A47C97-DB64-DE42-8729-A346E74E73B2}" srcOrd="2" destOrd="0" presId="urn:microsoft.com/office/officeart/2005/8/layout/vList2"/>
    <dgm:cxn modelId="{B4D1C37A-1882-5D47-994A-FAF024828863}" type="presParOf" srcId="{66B45AED-28ED-6547-A887-634759B1FFD5}" destId="{1C96B683-7CCC-DD41-B0FB-701476532470}" srcOrd="3" destOrd="0" presId="urn:microsoft.com/office/officeart/2005/8/layout/vList2"/>
    <dgm:cxn modelId="{9D1299AE-E99E-5B47-A274-752B7030590A}" type="presParOf" srcId="{66B45AED-28ED-6547-A887-634759B1FFD5}" destId="{06B1C477-4054-274E-8D85-1EAA08FA8D83}" srcOrd="4" destOrd="0" presId="urn:microsoft.com/office/officeart/2005/8/layout/vList2"/>
    <dgm:cxn modelId="{EB96808B-B86D-0A43-9765-034382D64961}" type="presParOf" srcId="{66B45AED-28ED-6547-A887-634759B1FFD5}" destId="{FE39C9EA-9080-DA42-966A-83CBCCDF35E3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5766A7-07FA-EC4F-AC5F-105A5788A41C}">
      <dsp:nvSpPr>
        <dsp:cNvPr id="0" name=""/>
        <dsp:cNvSpPr/>
      </dsp:nvSpPr>
      <dsp:spPr>
        <a:xfrm>
          <a:off x="0" y="277996"/>
          <a:ext cx="4993769" cy="116477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 am a Math Teacher</a:t>
          </a:r>
        </a:p>
      </dsp:txBody>
      <dsp:txXfrm>
        <a:off x="56859" y="334855"/>
        <a:ext cx="4880051" cy="1051053"/>
      </dsp:txXfrm>
    </dsp:sp>
    <dsp:sp modelId="{B69317B3-D3A9-1D4F-8EAB-38E29CBDD783}">
      <dsp:nvSpPr>
        <dsp:cNvPr id="0" name=""/>
        <dsp:cNvSpPr/>
      </dsp:nvSpPr>
      <dsp:spPr>
        <a:xfrm>
          <a:off x="0" y="1503247"/>
          <a:ext cx="4993769" cy="1164771"/>
        </a:xfrm>
        <a:prstGeom prst="roundRect">
          <a:avLst/>
        </a:prstGeom>
        <a:solidFill>
          <a:schemeClr val="accent2">
            <a:hueOff val="492914"/>
            <a:satOff val="1636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Focus for teaching math is equity, in ensuring every student is receiving the best opportunities to succeed </a:t>
          </a:r>
        </a:p>
      </dsp:txBody>
      <dsp:txXfrm>
        <a:off x="56859" y="1560106"/>
        <a:ext cx="4880051" cy="1051053"/>
      </dsp:txXfrm>
    </dsp:sp>
    <dsp:sp modelId="{5ED35CF7-12F2-6B49-B67B-3E0F37D80BB9}">
      <dsp:nvSpPr>
        <dsp:cNvPr id="0" name=""/>
        <dsp:cNvSpPr/>
      </dsp:nvSpPr>
      <dsp:spPr>
        <a:xfrm>
          <a:off x="0" y="2728499"/>
          <a:ext cx="4993769" cy="1164771"/>
        </a:xfrm>
        <a:prstGeom prst="roundRect">
          <a:avLst/>
        </a:prstGeom>
        <a:solidFill>
          <a:schemeClr val="accent2">
            <a:hueOff val="985827"/>
            <a:satOff val="3273"/>
            <a:lumOff val="1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It is personal for me as I teacher the students in my school who are on the lower end of that educational gap</a:t>
          </a:r>
        </a:p>
      </dsp:txBody>
      <dsp:txXfrm>
        <a:off x="56859" y="2785358"/>
        <a:ext cx="4880051" cy="1051053"/>
      </dsp:txXfrm>
    </dsp:sp>
    <dsp:sp modelId="{BD637673-E614-214D-9DB0-BA9DF3CB3129}">
      <dsp:nvSpPr>
        <dsp:cNvPr id="0" name=""/>
        <dsp:cNvSpPr/>
      </dsp:nvSpPr>
      <dsp:spPr>
        <a:xfrm>
          <a:off x="0" y="3953751"/>
          <a:ext cx="4993769" cy="1164771"/>
        </a:xfrm>
        <a:prstGeom prst="roundRect">
          <a:avLst/>
        </a:prstGeom>
        <a:solidFill>
          <a:schemeClr val="accent2">
            <a:hueOff val="1478741"/>
            <a:satOff val="4909"/>
            <a:lumOff val="17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Many are minorities</a:t>
          </a:r>
        </a:p>
      </dsp:txBody>
      <dsp:txXfrm>
        <a:off x="56859" y="4010610"/>
        <a:ext cx="4880051" cy="10510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4B3520-16C4-2D41-9BED-0C3A169D781A}">
      <dsp:nvSpPr>
        <dsp:cNvPr id="0" name=""/>
        <dsp:cNvSpPr/>
      </dsp:nvSpPr>
      <dsp:spPr>
        <a:xfrm>
          <a:off x="0" y="72118"/>
          <a:ext cx="10515600" cy="6356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Focus on variables that student’s have control over:</a:t>
          </a:r>
        </a:p>
      </dsp:txBody>
      <dsp:txXfrm>
        <a:off x="31028" y="103146"/>
        <a:ext cx="10453544" cy="573546"/>
      </dsp:txXfrm>
    </dsp:sp>
    <dsp:sp modelId="{C89A1FFD-BBDB-4B41-A205-8B2F825E0131}">
      <dsp:nvSpPr>
        <dsp:cNvPr id="0" name=""/>
        <dsp:cNvSpPr/>
      </dsp:nvSpPr>
      <dsp:spPr>
        <a:xfrm>
          <a:off x="0" y="707721"/>
          <a:ext cx="10515600" cy="1457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math scores (G3 is the final grade)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weekly study time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extra-curricular activities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in a romantic relationship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free time after school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 dirty="0"/>
            <a:t>going out with friends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Absences</a:t>
          </a:r>
        </a:p>
      </dsp:txBody>
      <dsp:txXfrm>
        <a:off x="0" y="707721"/>
        <a:ext cx="10515600" cy="1457280"/>
      </dsp:txXfrm>
    </dsp:sp>
    <dsp:sp modelId="{DF890F7A-868A-F640-A622-A08DBEF8B77A}">
      <dsp:nvSpPr>
        <dsp:cNvPr id="0" name=""/>
        <dsp:cNvSpPr/>
      </dsp:nvSpPr>
      <dsp:spPr>
        <a:xfrm>
          <a:off x="0" y="2165001"/>
          <a:ext cx="10515600" cy="6356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Going to compare and look correlation between math scores and the secondary characteristics and measurables of students</a:t>
          </a:r>
        </a:p>
      </dsp:txBody>
      <dsp:txXfrm>
        <a:off x="31028" y="2196029"/>
        <a:ext cx="10453544" cy="573546"/>
      </dsp:txXfrm>
    </dsp:sp>
    <dsp:sp modelId="{98D4F278-87FD-5349-BDAA-A39085D4ECB4}">
      <dsp:nvSpPr>
        <dsp:cNvPr id="0" name=""/>
        <dsp:cNvSpPr/>
      </dsp:nvSpPr>
      <dsp:spPr>
        <a:xfrm>
          <a:off x="0" y="2846683"/>
          <a:ext cx="10515600" cy="6356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Metric used is called Pearson Correlation</a:t>
          </a:r>
        </a:p>
      </dsp:txBody>
      <dsp:txXfrm>
        <a:off x="31028" y="2877711"/>
        <a:ext cx="10453544" cy="573546"/>
      </dsp:txXfrm>
    </dsp:sp>
    <dsp:sp modelId="{558B91CE-15DC-0E4F-A6E1-22CC945C3E9E}">
      <dsp:nvSpPr>
        <dsp:cNvPr id="0" name=""/>
        <dsp:cNvSpPr/>
      </dsp:nvSpPr>
      <dsp:spPr>
        <a:xfrm>
          <a:off x="0" y="3528366"/>
          <a:ext cx="10515600" cy="6356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Visualization type: Correlation heat map</a:t>
          </a:r>
        </a:p>
      </dsp:txBody>
      <dsp:txXfrm>
        <a:off x="31028" y="3559394"/>
        <a:ext cx="10453544" cy="5735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22A685-4C30-C742-8C20-FFE600828CB7}">
      <dsp:nvSpPr>
        <dsp:cNvPr id="0" name=""/>
        <dsp:cNvSpPr/>
      </dsp:nvSpPr>
      <dsp:spPr>
        <a:xfrm>
          <a:off x="0" y="29863"/>
          <a:ext cx="10515600" cy="8634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Small amount of data entries (only 150)</a:t>
          </a:r>
        </a:p>
      </dsp:txBody>
      <dsp:txXfrm>
        <a:off x="42151" y="72014"/>
        <a:ext cx="10431298" cy="779158"/>
      </dsp:txXfrm>
    </dsp:sp>
    <dsp:sp modelId="{67A47C97-DB64-DE42-8729-A346E74E73B2}">
      <dsp:nvSpPr>
        <dsp:cNvPr id="0" name=""/>
        <dsp:cNvSpPr/>
      </dsp:nvSpPr>
      <dsp:spPr>
        <a:xfrm>
          <a:off x="0" y="997003"/>
          <a:ext cx="10515600" cy="8634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Population bias (based on 1 teacher’s data)</a:t>
          </a:r>
        </a:p>
      </dsp:txBody>
      <dsp:txXfrm>
        <a:off x="42151" y="1039154"/>
        <a:ext cx="10431298" cy="779158"/>
      </dsp:txXfrm>
    </dsp:sp>
    <dsp:sp modelId="{06B1C477-4054-274E-8D85-1EAA08FA8D83}">
      <dsp:nvSpPr>
        <dsp:cNvPr id="0" name=""/>
        <dsp:cNvSpPr/>
      </dsp:nvSpPr>
      <dsp:spPr>
        <a:xfrm>
          <a:off x="0" y="1964143"/>
          <a:ext cx="10515600" cy="8634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Low correlation scores</a:t>
          </a:r>
        </a:p>
      </dsp:txBody>
      <dsp:txXfrm>
        <a:off x="42151" y="2006294"/>
        <a:ext cx="10431298" cy="779158"/>
      </dsp:txXfrm>
    </dsp:sp>
    <dsp:sp modelId="{FE39C9EA-9080-DA42-966A-83CBCCDF35E3}">
      <dsp:nvSpPr>
        <dsp:cNvPr id="0" name=""/>
        <dsp:cNvSpPr/>
      </dsp:nvSpPr>
      <dsp:spPr>
        <a:xfrm>
          <a:off x="0" y="2827603"/>
          <a:ext cx="10515600" cy="1378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Compare G3 scores to the max correlation in data (0.15) to compare relative correlation strength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Due to small population and data availability</a:t>
          </a:r>
        </a:p>
      </dsp:txBody>
      <dsp:txXfrm>
        <a:off x="0" y="2827603"/>
        <a:ext cx="10515600" cy="1378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g>
</file>

<file path=ppt/media/image2.png>
</file>

<file path=ppt/media/image3.png>
</file>

<file path=ppt/media/image4.png>
</file>

<file path=ppt/media/image5.jp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830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52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54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421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00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90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60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50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383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469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2/13/22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26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robbiepruitt.blogspot.com/2015/05/finishing-discipleship-and-small-groups.html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dfreephotos.com/other-photos/primary-school-pencils-and-apple.jpg.php" TargetMode="External"/><Relationship Id="rId3" Type="http://schemas.openxmlformats.org/officeDocument/2006/relationships/diagramLayout" Target="../diagrams/layout1.xml"/><Relationship Id="rId7" Type="http://schemas.openxmlformats.org/officeDocument/2006/relationships/image" Target="../media/image5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janiobachmann/math-students/version/1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tex.stackexchange.com/questions/315553/how-to-make-a-header-with-a-binary-matrix-code-as-backgroun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lever-little-student-writing-in-notebook-while-studying-at-home-3874375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7DC68F4-0ADB-4066-8B1F-1C1C218824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11" name="Frame 10">
            <a:extLst>
              <a:ext uri="{FF2B5EF4-FFF2-40B4-BE49-F238E27FC236}">
                <a16:creationId xmlns:a16="http://schemas.microsoft.com/office/drawing/2014/main" id="{92458768-D564-46CB-B5BC-25F3141E9C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048" cy="6858000"/>
          </a:xfrm>
          <a:prstGeom prst="frame">
            <a:avLst>
              <a:gd name="adj1" fmla="val 884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C791E-D79A-634F-AE8A-A0AD56183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2172" y="2774383"/>
            <a:ext cx="6359317" cy="358394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dirty="0">
                <a:solidFill>
                  <a:srgbClr val="FF0000"/>
                </a:solidFill>
              </a:rPr>
              <a:t>The impact of student life on Student Performance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8A327-0B70-5141-A987-A174AFAA4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6269" y="5443931"/>
            <a:ext cx="5393559" cy="91440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 Aaron Drexler</a:t>
            </a:r>
          </a:p>
        </p:txBody>
      </p:sp>
    </p:spTree>
    <p:extLst>
      <p:ext uri="{BB962C8B-B14F-4D97-AF65-F5344CB8AC3E}">
        <p14:creationId xmlns:p14="http://schemas.microsoft.com/office/powerpoint/2010/main" val="3795486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7B6363-B86F-40A3-8902-DFA61F46B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A08818-7A23-CD40-B904-433DF12F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250"/>
            <a:ext cx="5257800" cy="4976949"/>
          </a:xfrm>
        </p:spPr>
        <p:txBody>
          <a:bodyPr anchor="t">
            <a:normAutofit/>
          </a:bodyPr>
          <a:lstStyle/>
          <a:p>
            <a:r>
              <a:rPr lang="en-US" sz="4600"/>
              <a:t>Conclusions/Take-aways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3978F-5E08-FD49-9740-B43A698A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1650" y="1195250"/>
            <a:ext cx="4672150" cy="5491300"/>
          </a:xfrm>
        </p:spPr>
        <p:txBody>
          <a:bodyPr>
            <a:noAutofit/>
          </a:bodyPr>
          <a:lstStyle/>
          <a:p>
            <a:r>
              <a:rPr lang="en-US" dirty="0"/>
              <a:t>Strong negative variables 33% more impactful than positive variables</a:t>
            </a:r>
          </a:p>
          <a:p>
            <a:r>
              <a:rPr lang="en-US" dirty="0"/>
              <a:t>High School romantic relationships have a strong impact on grades</a:t>
            </a:r>
          </a:p>
          <a:p>
            <a:r>
              <a:rPr lang="en-US" dirty="0"/>
              <a:t>Surprise in data</a:t>
            </a:r>
          </a:p>
          <a:p>
            <a:pPr lvl="1"/>
            <a:r>
              <a:rPr lang="en-US" sz="2000" dirty="0"/>
              <a:t>Absences from class had weak positive impact on grade</a:t>
            </a:r>
          </a:p>
          <a:p>
            <a:pPr lvl="1"/>
            <a:r>
              <a:rPr lang="en-US" sz="2000" dirty="0"/>
              <a:t>Expected to have negative impact</a:t>
            </a:r>
          </a:p>
          <a:p>
            <a:pPr lvl="1"/>
            <a:r>
              <a:rPr lang="en-US" sz="2000" dirty="0"/>
              <a:t>While Free time and Going out have a strong correlation between themselves, they have a big difference in correlations with grades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322A09-5409-274B-A8EF-B926B97D7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20087" y="2792522"/>
            <a:ext cx="5641478" cy="406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5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decel="100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F63AA5A-E6E1-46DA-AB40-C58233393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E5B8BC-673E-8F40-A7A1-3DBD4E939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730154"/>
            <a:ext cx="5257799" cy="2627194"/>
          </a:xfrm>
        </p:spPr>
        <p:txBody>
          <a:bodyPr anchor="t">
            <a:normAutofit/>
          </a:bodyPr>
          <a:lstStyle/>
          <a:p>
            <a:r>
              <a:rPr lang="en-US" dirty="0"/>
              <a:t>Why we 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C1891-1AA3-644A-9DDB-047E5BFF1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2462" y="730155"/>
            <a:ext cx="5643301" cy="262719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4400" dirty="0"/>
              <a:t>Equity in education</a:t>
            </a:r>
          </a:p>
          <a:p>
            <a:pPr marL="0" indent="0">
              <a:buNone/>
            </a:pPr>
            <a:r>
              <a:rPr lang="en-US" sz="4400" dirty="0"/>
              <a:t>Education Gap</a:t>
            </a:r>
          </a:p>
          <a:p>
            <a:endParaRPr lang="en-US" dirty="0"/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96088353-1BF1-A946-AC6F-9ABFDF96DE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656" y="3725840"/>
            <a:ext cx="2948275" cy="2535516"/>
          </a:xfrm>
          <a:prstGeom prst="rect">
            <a:avLst/>
          </a:prstGeom>
        </p:spPr>
      </p:pic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54817565-EA92-C544-AC47-50F7053DD7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67" y="3725840"/>
            <a:ext cx="3027482" cy="2535516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B22771F2-9099-FB48-A117-320E74DE78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641" y="3725840"/>
            <a:ext cx="3082695" cy="253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283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B6363-B86F-40A3-8902-DFA61F46B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88515-1F33-B04D-933B-BD4AB9A25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0444"/>
            <a:ext cx="4993769" cy="5391756"/>
          </a:xfrm>
        </p:spPr>
        <p:txBody>
          <a:bodyPr anchor="t">
            <a:normAutofit/>
          </a:bodyPr>
          <a:lstStyle/>
          <a:p>
            <a:r>
              <a:rPr lang="en-US" dirty="0"/>
              <a:t>Why I care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A4BF0BF-C87B-4007-8665-1F210FC310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686131"/>
              </p:ext>
            </p:extLst>
          </p:nvPr>
        </p:nvGraphicFramePr>
        <p:xfrm>
          <a:off x="6360030" y="780444"/>
          <a:ext cx="4993769" cy="53965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picture containing indoor, stationary, writing implement, pencil&#10;&#10;Description automatically generated">
            <a:extLst>
              <a:ext uri="{FF2B5EF4-FFF2-40B4-BE49-F238E27FC236}">
                <a16:creationId xmlns:a16="http://schemas.microsoft.com/office/drawing/2014/main" id="{2A9BD28A-84A1-B34A-BF64-4209269733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77099" y="2019300"/>
            <a:ext cx="5405833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968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B7572-ED2E-1344-A202-52E6FE316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ABD22-E441-B94D-9087-87F2B75A1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0875"/>
            <a:ext cx="5810250" cy="4236087"/>
          </a:xfrm>
        </p:spPr>
        <p:txBody>
          <a:bodyPr>
            <a:normAutofit/>
          </a:bodyPr>
          <a:lstStyle/>
          <a:p>
            <a:r>
              <a:rPr lang="en-US" sz="2800" b="1" u="sng" dirty="0">
                <a:hlinkClick r:id="rId2"/>
              </a:rPr>
              <a:t>https://www.kaggle.com/janiobachmann/math-students/version/1</a:t>
            </a:r>
            <a:endParaRPr lang="en-US" sz="2800" dirty="0"/>
          </a:p>
          <a:p>
            <a:r>
              <a:rPr lang="en-US" sz="2800" dirty="0"/>
              <a:t>Large amount of secondary information about students’ personal lives, habits, math performance, and backgrounds </a:t>
            </a:r>
          </a:p>
          <a:p>
            <a:r>
              <a:rPr lang="en-US" sz="2800" dirty="0"/>
              <a:t>Variables include:</a:t>
            </a:r>
          </a:p>
          <a:p>
            <a:pPr lvl="0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64D444-98FF-FB49-AFF5-AA78076674FB}"/>
              </a:ext>
            </a:extLst>
          </p:cNvPr>
          <p:cNvSpPr txBox="1"/>
          <p:nvPr/>
        </p:nvSpPr>
        <p:spPr>
          <a:xfrm>
            <a:off x="7556582" y="-79653"/>
            <a:ext cx="4330618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student’s school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student’s sex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student’s age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student’s family size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parental cohabitation status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mother’s education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father’s education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mother’s job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father’s job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guardian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home to school travel time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weekly study time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number of past class failures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extra educational support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family educational support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extra-curricular activities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wants to take higher education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home internet access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in a romantic relationship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quality of family relationships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free time after school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going out with friends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health status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absences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math scores</a:t>
            </a:r>
          </a:p>
        </p:txBody>
      </p:sp>
    </p:spTree>
    <p:extLst>
      <p:ext uri="{BB962C8B-B14F-4D97-AF65-F5344CB8AC3E}">
        <p14:creationId xmlns:p14="http://schemas.microsoft.com/office/powerpoint/2010/main" val="2831969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EC407-6BA9-8B4B-85F3-B60C0F3BB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A98DFB7-397F-4419-BCD7-3A6E022246F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2943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29BB-94BC-C64D-A97E-14F82F8FC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C4DDCF-2421-7C43-B651-3C78E03646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850" y="-1059019"/>
            <a:ext cx="11353800" cy="14350808"/>
          </a:xfr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CCAED1F-E566-5D4C-990E-F628BB63DE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1936750"/>
            <a:ext cx="341684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58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B869131-809F-4714-9B05-385CAF009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ADA414C5-C9E2-FE4F-81AB-639D328B3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" y="1059376"/>
            <a:ext cx="6698586" cy="47392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0E03EF-742F-5B49-A246-9B1381526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7839" y="596644"/>
            <a:ext cx="3748361" cy="2798746"/>
          </a:xfrm>
          <a:noFill/>
        </p:spPr>
        <p:txBody>
          <a:bodyPr anchor="ctr">
            <a:normAutofit/>
          </a:bodyPr>
          <a:lstStyle/>
          <a:p>
            <a:r>
              <a:rPr lang="en-US" sz="5000"/>
              <a:t>Pearson Correlation Heat Map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CA7DFD2-5DE8-432D-B1A0-D2B86DB55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7839" y="3564412"/>
            <a:ext cx="4237311" cy="2696944"/>
          </a:xfrm>
        </p:spPr>
        <p:txBody>
          <a:bodyPr>
            <a:normAutofit/>
          </a:bodyPr>
          <a:lstStyle/>
          <a:p>
            <a:r>
              <a:rPr lang="en-US" dirty="0"/>
              <a:t>Focus on bottom row/ first column</a:t>
            </a:r>
          </a:p>
          <a:p>
            <a:r>
              <a:rPr lang="en-US" dirty="0"/>
              <a:t>Correlations between Math scores and secondary variables</a:t>
            </a:r>
          </a:p>
          <a:p>
            <a:endParaRPr lang="en-US" dirty="0"/>
          </a:p>
        </p:txBody>
      </p:sp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770CC562-D6F4-4C42-8D7F-39A4E9BCE0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3363" y="5368831"/>
            <a:ext cx="4237311" cy="793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22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8AEAA-A232-7F43-B365-6EF8937CC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with Data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491E0F2-29C0-4045-BA7C-12A8524ED9C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4320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67C8D-F6EA-554B-A650-77200122C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Data Correlation Scores in comparison to Math grades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9CA6B-C780-DB4C-8DFD-00BEB3155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0875"/>
            <a:ext cx="10515600" cy="4447046"/>
          </a:xfrm>
        </p:spPr>
        <p:txBody>
          <a:bodyPr/>
          <a:lstStyle/>
          <a:p>
            <a:r>
              <a:rPr lang="en-US" dirty="0"/>
              <a:t>Strong Positive Correlation</a:t>
            </a:r>
          </a:p>
          <a:p>
            <a:pPr lvl="1"/>
            <a:r>
              <a:rPr lang="en-US" dirty="0"/>
              <a:t>Studying time</a:t>
            </a:r>
          </a:p>
          <a:p>
            <a:pPr lvl="1"/>
            <a:r>
              <a:rPr lang="en-US" dirty="0"/>
              <a:t>0.10/0.15</a:t>
            </a:r>
          </a:p>
          <a:p>
            <a:r>
              <a:rPr lang="en-US" dirty="0"/>
              <a:t>Strong Negative Correlation</a:t>
            </a:r>
          </a:p>
          <a:p>
            <a:pPr lvl="1"/>
            <a:r>
              <a:rPr lang="en-US" dirty="0"/>
              <a:t>Being in a relationship</a:t>
            </a:r>
          </a:p>
          <a:p>
            <a:pPr lvl="1"/>
            <a:r>
              <a:rPr lang="en-US" dirty="0"/>
              <a:t>Going out after School</a:t>
            </a:r>
          </a:p>
          <a:p>
            <a:pPr lvl="1"/>
            <a:r>
              <a:rPr lang="en-US" dirty="0"/>
              <a:t>0.13/0.15</a:t>
            </a:r>
          </a:p>
          <a:p>
            <a:r>
              <a:rPr lang="en-US" dirty="0"/>
              <a:t>Weak correlations</a:t>
            </a:r>
          </a:p>
          <a:p>
            <a:pPr lvl="1"/>
            <a:r>
              <a:rPr lang="en-US" dirty="0"/>
              <a:t>Free Time after school: correlation=0.01</a:t>
            </a:r>
          </a:p>
          <a:p>
            <a:pPr lvl="1"/>
            <a:r>
              <a:rPr lang="en-US" dirty="0"/>
              <a:t>Activities after School: correlation =0.02</a:t>
            </a:r>
          </a:p>
          <a:p>
            <a:pPr lvl="1"/>
            <a:r>
              <a:rPr lang="en-US" dirty="0"/>
              <a:t>Number of Absences: correlation= 0.03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A picture containing person, indoor, computer, computer&#10;&#10;Description automatically generated">
            <a:extLst>
              <a:ext uri="{FF2B5EF4-FFF2-40B4-BE49-F238E27FC236}">
                <a16:creationId xmlns:a16="http://schemas.microsoft.com/office/drawing/2014/main" id="{BA3DC1A5-C187-364E-ABDD-AE62731DA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10300" y="1940875"/>
            <a:ext cx="5143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05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deVTI">
  <a:themeElements>
    <a:clrScheme name="AnalogousFromLightSeedRightStep">
      <a:dk1>
        <a:srgbClr val="000000"/>
      </a:dk1>
      <a:lt1>
        <a:srgbClr val="FFFFFF"/>
      </a:lt1>
      <a:dk2>
        <a:srgbClr val="412429"/>
      </a:dk2>
      <a:lt2>
        <a:srgbClr val="E8E2E3"/>
      </a:lt2>
      <a:accent1>
        <a:srgbClr val="3FB2A0"/>
      </a:accent1>
      <a:accent2>
        <a:srgbClr val="2AACDA"/>
      </a:accent2>
      <a:accent3>
        <a:srgbClr val="7199EB"/>
      </a:accent3>
      <a:accent4>
        <a:srgbClr val="6052E7"/>
      </a:accent4>
      <a:accent5>
        <a:srgbClr val="AF71EB"/>
      </a:accent5>
      <a:accent6>
        <a:srgbClr val="DC52E7"/>
      </a:accent6>
      <a:hlink>
        <a:srgbClr val="AE6974"/>
      </a:hlink>
      <a:folHlink>
        <a:srgbClr val="7F7F7F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424</Words>
  <Application>Microsoft Macintosh PowerPoint</Application>
  <PresentationFormat>Widescreen</PresentationFormat>
  <Paragraphs>80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Aharoni</vt:lpstr>
      <vt:lpstr>Arial</vt:lpstr>
      <vt:lpstr>Avenir Next LT Pro</vt:lpstr>
      <vt:lpstr>FadeVTI</vt:lpstr>
      <vt:lpstr>The impact of student life on Student Performance </vt:lpstr>
      <vt:lpstr>Why we care</vt:lpstr>
      <vt:lpstr>Why I care</vt:lpstr>
      <vt:lpstr>Data</vt:lpstr>
      <vt:lpstr>Plan</vt:lpstr>
      <vt:lpstr>R-Code</vt:lpstr>
      <vt:lpstr>Pearson Correlation Heat Map</vt:lpstr>
      <vt:lpstr>Issues with Data</vt:lpstr>
      <vt:lpstr>Data Correlation Scores in comparison to Math grades</vt:lpstr>
      <vt:lpstr>Conclusions/Take-aways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impact of student life on Student Performance </dc:title>
  <dc:creator>Aaron Drexler</dc:creator>
  <cp:lastModifiedBy>Aaron Drexler</cp:lastModifiedBy>
  <cp:revision>1</cp:revision>
  <dcterms:created xsi:type="dcterms:W3CDTF">2022-02-13T22:41:25Z</dcterms:created>
  <dcterms:modified xsi:type="dcterms:W3CDTF">2022-02-13T23:37:46Z</dcterms:modified>
</cp:coreProperties>
</file>

<file path=docProps/thumbnail.jpeg>
</file>